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3" r:id="rId2"/>
    <p:sldId id="276" r:id="rId3"/>
    <p:sldId id="256" r:id="rId4"/>
    <p:sldId id="261" r:id="rId5"/>
    <p:sldId id="257" r:id="rId6"/>
    <p:sldId id="258" r:id="rId7"/>
    <p:sldId id="269" r:id="rId8"/>
    <p:sldId id="262" r:id="rId9"/>
    <p:sldId id="270" r:id="rId10"/>
    <p:sldId id="263" r:id="rId11"/>
    <p:sldId id="272" r:id="rId12"/>
    <p:sldId id="264" r:id="rId13"/>
    <p:sldId id="265" r:id="rId14"/>
    <p:sldId id="268" r:id="rId15"/>
    <p:sldId id="266" r:id="rId16"/>
    <p:sldId id="267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C5461-44FE-4752-95F7-E3E8B4EB5950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AC6D0-3090-4334-A6CD-4C2B0F6F43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35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gebruiken we als startpagina als mensen binnenlopen en iemand van DH de mensen welkom heet en jou introduceert. Ik heb hem er maar meteen voor jouw presentatie gezet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EA485-FB85-4895-A94C-750C8C46055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45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3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70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52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60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13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53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26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07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15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9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14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28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20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83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4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1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B39F-23C6-4B00-9FAE-0B6796B3AB83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7532B4-DD87-4DA2-B896-532163055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o.nl/isde/woningeigenar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loketten.nl/raalte" TargetMode="External"/><Relationship Id="rId2" Type="http://schemas.openxmlformats.org/officeDocument/2006/relationships/hyperlink" Target="http://www.milieucentraal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Afbeelding 81"/>
          <p:cNvPicPr/>
          <p:nvPr/>
        </p:nvPicPr>
        <p:blipFill>
          <a:blip r:embed="rId3"/>
          <a:stretch/>
        </p:blipFill>
        <p:spPr>
          <a:xfrm>
            <a:off x="4293088" y="4641362"/>
            <a:ext cx="3605823" cy="1913562"/>
          </a:xfrm>
          <a:prstGeom prst="rect">
            <a:avLst/>
          </a:prstGeom>
          <a:ln w="0"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5F6F765-6155-900A-82F9-539B16DF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87" y="4641362"/>
            <a:ext cx="2659928" cy="135875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98305F8-4479-77C2-77AA-9A49E92DA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545" y="832207"/>
            <a:ext cx="8404259" cy="2029244"/>
          </a:xfrm>
        </p:spPr>
        <p:txBody>
          <a:bodyPr>
            <a:normAutofit/>
          </a:bodyPr>
          <a:lstStyle/>
          <a:p>
            <a:r>
              <a:rPr lang="nl-NL" sz="4400" b="1" dirty="0"/>
              <a:t>Maak je woning energiezuinig</a:t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52CC02A-7F98-70A8-9FF2-CB11D8C94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820C48-9BED-04E6-E808-158D68637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76" y="4641362"/>
            <a:ext cx="3989736" cy="15541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EE077-5932-D07D-9F29-1355055B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Isoleren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6961C4-D275-3F9A-35E3-03539E63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Gevels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Spouwmuur, minimaal 4 cm schone spouw</a:t>
            </a:r>
          </a:p>
          <a:p>
            <a:pPr lvl="1"/>
            <a:r>
              <a:rPr lang="nl-NL" sz="2200" dirty="0" err="1">
                <a:solidFill>
                  <a:srgbClr val="000000"/>
                </a:solidFill>
              </a:rPr>
              <a:t>Binnengevelisolatie</a:t>
            </a:r>
            <a:endParaRPr lang="nl-NL" sz="2200" dirty="0"/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Buitengevelisolatie</a:t>
            </a:r>
          </a:p>
          <a:p>
            <a:r>
              <a:rPr lang="nl-NL" sz="2200" dirty="0">
                <a:solidFill>
                  <a:srgbClr val="000000"/>
                </a:solidFill>
              </a:rPr>
              <a:t>Kozijnen/Glas </a:t>
            </a:r>
          </a:p>
          <a:p>
            <a:r>
              <a:rPr lang="nl-NL" sz="2200" dirty="0">
                <a:solidFill>
                  <a:srgbClr val="000000"/>
                </a:solidFill>
              </a:rPr>
              <a:t>Vloer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Vochtige kruipruimte eerst bodem</a:t>
            </a:r>
          </a:p>
          <a:p>
            <a:r>
              <a:rPr lang="nl-NL" sz="2200" dirty="0">
                <a:solidFill>
                  <a:srgbClr val="000000"/>
                </a:solidFill>
              </a:rPr>
              <a:t>Dak</a:t>
            </a:r>
          </a:p>
          <a:p>
            <a:r>
              <a:rPr lang="nl-NL" sz="2200" dirty="0">
                <a:solidFill>
                  <a:srgbClr val="000000"/>
                </a:solidFill>
              </a:rPr>
              <a:t>Kierdichting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Warmtebeeld onderzoek </a:t>
            </a:r>
            <a:r>
              <a:rPr lang="nl-NL" sz="2200" dirty="0">
                <a:solidFill>
                  <a:srgbClr val="000000"/>
                </a:solidFill>
                <a:highlight>
                  <a:srgbClr val="FFFF00"/>
                </a:highlight>
              </a:rPr>
              <a:t>plaatje ???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ACFC07-B6AB-7DEA-7EF7-D4E99C1A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67" y="468645"/>
            <a:ext cx="4214470" cy="33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0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F2BF0-C2FE-749E-50D8-B718C560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61210" cy="13208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Minimale isolatiewaardes per bouwjaar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A9EFF6-FB82-0AC9-3C8D-9BF8E43E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08" y="2419134"/>
            <a:ext cx="11892076" cy="28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336D0-5505-595F-FD57-B5E640B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52985" cy="13208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Ventileren, gezond binnenklimaat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D727D7-BBA1-DE9D-CA01-672C3343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>
                <a:solidFill>
                  <a:srgbClr val="000000"/>
                </a:solidFill>
              </a:rPr>
              <a:t>Natuurlijke ventilatie</a:t>
            </a:r>
          </a:p>
          <a:p>
            <a:r>
              <a:rPr lang="nl-NL" sz="2200" dirty="0">
                <a:solidFill>
                  <a:srgbClr val="000000"/>
                </a:solidFill>
              </a:rPr>
              <a:t>Mechanische ventilatie 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Vraag gestuurd CO2 en vocht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Warmte terug winning</a:t>
            </a:r>
          </a:p>
          <a:p>
            <a:endParaRPr lang="nl-NL" dirty="0"/>
          </a:p>
          <a:p>
            <a:r>
              <a:rPr lang="nl-NL" sz="2200" dirty="0">
                <a:solidFill>
                  <a:srgbClr val="000000"/>
                </a:solidFill>
              </a:rPr>
              <a:t>Opm. bij verbeteren woning ventilatie meenemen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Opm. meer ventileren dan nodig is verlies</a:t>
            </a:r>
          </a:p>
        </p:txBody>
      </p:sp>
    </p:spTree>
    <p:extLst>
      <p:ext uri="{BB962C8B-B14F-4D97-AF65-F5344CB8AC3E}">
        <p14:creationId xmlns:p14="http://schemas.microsoft.com/office/powerpoint/2010/main" val="223624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15221-F6C3-5079-6FB2-F0157458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2176" cy="1320800"/>
          </a:xfrm>
        </p:spPr>
        <p:txBody>
          <a:bodyPr>
            <a:noAutofit/>
          </a:bodyPr>
          <a:lstStyle/>
          <a:p>
            <a:r>
              <a:rPr lang="nl-NL" sz="4400" b="1" dirty="0" err="1">
                <a:solidFill>
                  <a:srgbClr val="92D050"/>
                </a:solidFill>
              </a:rPr>
              <a:t>All</a:t>
            </a:r>
            <a:r>
              <a:rPr lang="nl-NL" sz="4400" b="1" dirty="0">
                <a:solidFill>
                  <a:srgbClr val="92D050"/>
                </a:solidFill>
              </a:rPr>
              <a:t> </a:t>
            </a:r>
            <a:r>
              <a:rPr lang="nl-NL" sz="4400" b="1" dirty="0" err="1">
                <a:solidFill>
                  <a:srgbClr val="92D050"/>
                </a:solidFill>
              </a:rPr>
              <a:t>electric</a:t>
            </a:r>
            <a:r>
              <a:rPr lang="nl-NL" sz="4400" b="1" dirty="0">
                <a:solidFill>
                  <a:srgbClr val="92D050"/>
                </a:solidFill>
              </a:rPr>
              <a:t>/ (hybride) warmtepompen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639AD-1E5B-3711-3CC3-9692FB26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600" dirty="0">
                <a:solidFill>
                  <a:srgbClr val="000000"/>
                </a:solidFill>
              </a:rPr>
              <a:t>Electrische CV ketel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Voordelig in aanschaf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Duur in gebruik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Verboden in nieuwbouw</a:t>
            </a:r>
          </a:p>
          <a:p>
            <a:r>
              <a:rPr lang="nl-NL" sz="1600" dirty="0">
                <a:solidFill>
                  <a:srgbClr val="000000"/>
                </a:solidFill>
              </a:rPr>
              <a:t>Hybride naast (huidige) CV ketel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Gasbesparing mogelijk 50-80%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Afhankelijk isolatiewaarde woning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Afhankelijk warm water verbruik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Afhankelijk afgifte systeem (vloerverwarming)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Investering geschat € 4.500 incl. subsidie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All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electric</a:t>
            </a:r>
            <a:endParaRPr lang="nl-NL" sz="1600" dirty="0"/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Bron– water</a:t>
            </a:r>
          </a:p>
          <a:p>
            <a:pPr lvl="1"/>
            <a:r>
              <a:rPr lang="nl-NL" sz="1400" dirty="0">
                <a:solidFill>
                  <a:srgbClr val="000000"/>
                </a:solidFill>
              </a:rPr>
              <a:t>Lucht– water</a:t>
            </a:r>
          </a:p>
        </p:txBody>
      </p:sp>
    </p:spTree>
    <p:extLst>
      <p:ext uri="{BB962C8B-B14F-4D97-AF65-F5344CB8AC3E}">
        <p14:creationId xmlns:p14="http://schemas.microsoft.com/office/powerpoint/2010/main" val="367539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872AE-7F60-3F9E-C9C6-0699E7D5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Zonneboiler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F3E11DD-B528-F991-24A9-76426EFA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>
                <a:solidFill>
                  <a:srgbClr val="000000"/>
                </a:solidFill>
              </a:rPr>
              <a:t>Subsidie beschikbaar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Ongeveer 60% besparen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Op het deel warm water </a:t>
            </a:r>
          </a:p>
          <a:p>
            <a:r>
              <a:rPr lang="nl-NL" sz="2200" dirty="0">
                <a:solidFill>
                  <a:srgbClr val="000000"/>
                </a:solidFill>
              </a:rPr>
              <a:t>Vaak lange terugverdientijd</a:t>
            </a:r>
          </a:p>
        </p:txBody>
      </p:sp>
    </p:spTree>
    <p:extLst>
      <p:ext uri="{BB962C8B-B14F-4D97-AF65-F5344CB8AC3E}">
        <p14:creationId xmlns:p14="http://schemas.microsoft.com/office/powerpoint/2010/main" val="259114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5F542-A89D-5E44-429A-87323FFD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Zonnepanelen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FCDE6-64D5-E410-D0C8-4A211EC61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Kan nog steeds interessant zijn door lagere prijzen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Geen BTW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Terugleverkosten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Salderen vervalt 1-1-2027</a:t>
            </a:r>
          </a:p>
          <a:p>
            <a:r>
              <a:rPr lang="nl-NL" sz="2200" dirty="0">
                <a:solidFill>
                  <a:srgbClr val="000000"/>
                </a:solidFill>
              </a:rPr>
              <a:t>Hoger eigen verbruik deel bij oriëntatie oost-west</a:t>
            </a:r>
          </a:p>
          <a:p>
            <a:r>
              <a:rPr lang="nl-NL" sz="2200" dirty="0">
                <a:solidFill>
                  <a:srgbClr val="000000"/>
                </a:solidFill>
              </a:rPr>
              <a:t>Geschikt voor accu pakket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Meer eigen verbruik zonnepanelen/minder terug leveren</a:t>
            </a:r>
            <a:endParaRPr lang="nl-NL" dirty="0"/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Inkoop moment verschuiven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Energie management systeem</a:t>
            </a:r>
          </a:p>
          <a:p>
            <a:r>
              <a:rPr lang="nl-NL" sz="2200" dirty="0">
                <a:solidFill>
                  <a:srgbClr val="000000"/>
                </a:solidFill>
              </a:rPr>
              <a:t>Geschikt voor afschakelen bij negatieve energieprijs</a:t>
            </a:r>
          </a:p>
        </p:txBody>
      </p:sp>
    </p:spTree>
    <p:extLst>
      <p:ext uri="{BB962C8B-B14F-4D97-AF65-F5344CB8AC3E}">
        <p14:creationId xmlns:p14="http://schemas.microsoft.com/office/powerpoint/2010/main" val="294384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6A4A9-47ED-5088-7529-892FEF45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62" y="682752"/>
            <a:ext cx="8596668" cy="1320800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Subsidie 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49229-BDC9-8484-4BFE-9A46E25A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/>
              <a:t>ISDE </a:t>
            </a:r>
            <a:r>
              <a:rPr lang="nl-NL" sz="2400" dirty="0">
                <a:solidFill>
                  <a:schemeClr val="tx1"/>
                </a:solidFill>
              </a:rPr>
              <a:t>subsidie </a:t>
            </a:r>
            <a:r>
              <a:rPr lang="nl-NL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www.rvo.nl/isde/woningeigenaren</a:t>
            </a:r>
            <a:r>
              <a:rPr lang="nl-NL" sz="2400" dirty="0">
                <a:solidFill>
                  <a:schemeClr val="tx1"/>
                </a:solidFill>
              </a:rPr>
              <a:t>    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Rekenmodule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Voorwaarden</a:t>
            </a:r>
          </a:p>
          <a:p>
            <a:pPr lvl="2"/>
            <a:r>
              <a:rPr lang="nl-NL" sz="2200" dirty="0">
                <a:solidFill>
                  <a:srgbClr val="000000"/>
                </a:solidFill>
              </a:rPr>
              <a:t>Uit laten voeren</a:t>
            </a:r>
          </a:p>
          <a:p>
            <a:pPr lvl="2"/>
            <a:r>
              <a:rPr lang="nl-NL" sz="2200" dirty="0">
                <a:solidFill>
                  <a:srgbClr val="000000"/>
                </a:solidFill>
              </a:rPr>
              <a:t>2 maatregelen verdubbelen subsidie</a:t>
            </a:r>
          </a:p>
          <a:p>
            <a:pPr lvl="2"/>
            <a:r>
              <a:rPr lang="nl-NL" sz="2200" dirty="0">
                <a:solidFill>
                  <a:srgbClr val="000000"/>
                </a:solidFill>
              </a:rPr>
              <a:t>Let op minimale eisen isolatiewaardes</a:t>
            </a:r>
          </a:p>
          <a:p>
            <a:pPr lvl="2"/>
            <a:r>
              <a:rPr lang="nl-NL" sz="2200" dirty="0">
                <a:solidFill>
                  <a:srgbClr val="000000"/>
                </a:solidFill>
              </a:rPr>
              <a:t>En meer zie site</a:t>
            </a:r>
          </a:p>
          <a:p>
            <a:r>
              <a:rPr lang="nl-NL" sz="2200" dirty="0">
                <a:solidFill>
                  <a:srgbClr val="000000"/>
                </a:solidFill>
              </a:rPr>
              <a:t>Gemeentelijke subsidie komt eraan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2 slechte vlakken, bijvoorbeeld vloer en glas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Onder bepaalde WOZ </a:t>
            </a:r>
          </a:p>
        </p:txBody>
      </p:sp>
    </p:spTree>
    <p:extLst>
      <p:ext uri="{BB962C8B-B14F-4D97-AF65-F5344CB8AC3E}">
        <p14:creationId xmlns:p14="http://schemas.microsoft.com/office/powerpoint/2010/main" val="156786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CD774-8938-CF6D-DDC6-ABD3AECD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/>
              <a:t>Energieloket Raalte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0B0DFF-6A6E-DE70-C714-2547199A0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3 energie vakmannen</a:t>
            </a:r>
          </a:p>
          <a:p>
            <a:r>
              <a:rPr lang="nl-NL" sz="2000" dirty="0"/>
              <a:t>Inloopspreekuur 3</a:t>
            </a:r>
            <a:r>
              <a:rPr lang="nl-NL" sz="2000" baseline="30000" dirty="0"/>
              <a:t>e</a:t>
            </a:r>
            <a:r>
              <a:rPr lang="nl-NL" sz="2000" dirty="0"/>
              <a:t> dinsdag van de maand</a:t>
            </a:r>
          </a:p>
          <a:p>
            <a:r>
              <a:rPr lang="nl-NL" sz="2000" dirty="0"/>
              <a:t>Gratis adviesgesprek</a:t>
            </a:r>
          </a:p>
          <a:p>
            <a:r>
              <a:rPr lang="nl-NL" sz="2000" dirty="0"/>
              <a:t>Gratis energiescan</a:t>
            </a:r>
          </a:p>
          <a:p>
            <a:r>
              <a:rPr lang="nl-NL" sz="2000" dirty="0">
                <a:solidFill>
                  <a:srgbClr val="000000"/>
                </a:solidFill>
              </a:rPr>
              <a:t>Aanmelden adviesgesprek/energiescan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A54D1D-891B-2393-6896-1C13C9D1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9336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71A2B-13A3-3695-467F-C2BA76F9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7982A-614B-65AC-EBCD-F2CB9EFA3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Kijk ook eens op: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hlinkClick r:id="rId2"/>
              </a:rPr>
              <a:t>www.milieucentraal.nl</a:t>
            </a:r>
            <a:endParaRPr lang="nl-NL" sz="2000" dirty="0">
              <a:solidFill>
                <a:srgbClr val="000000"/>
              </a:solidFill>
            </a:endParaRPr>
          </a:p>
          <a:p>
            <a:pPr lvl="1"/>
            <a:r>
              <a:rPr lang="nl-NL" sz="2000" dirty="0">
                <a:solidFill>
                  <a:srgbClr val="000000"/>
                </a:solidFill>
                <a:hlinkClick r:id="rId3"/>
              </a:rPr>
              <a:t>https://energieloketten.nl/raalte</a:t>
            </a: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</a:endParaRPr>
          </a:p>
          <a:p>
            <a:r>
              <a:rPr lang="nl-NL" sz="2200" dirty="0">
                <a:solidFill>
                  <a:srgbClr val="000000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33675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6C1AF-93DB-5AC6-B41B-29D97267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Frank Elders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8ABF795-2759-09C0-7CFC-23301D08E3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544530" y="4260779"/>
            <a:ext cx="4585556" cy="2152007"/>
          </a:xfrm>
          <a:prstGeom prst="rect">
            <a:avLst/>
          </a:prstGeom>
          <a:ln w="0"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95A489B-C2D8-89F2-348B-A128F47C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51" y="4657019"/>
            <a:ext cx="266418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4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CB9BE-6ED0-235D-E0BC-EAC68155A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564579"/>
            <a:ext cx="9143999" cy="868362"/>
          </a:xfrm>
        </p:spPr>
        <p:txBody>
          <a:bodyPr>
            <a:normAutofit/>
          </a:bodyPr>
          <a:lstStyle/>
          <a:p>
            <a:pPr algn="l"/>
            <a:r>
              <a:rPr lang="nl-NL" sz="4400" b="1" dirty="0">
                <a:solidFill>
                  <a:srgbClr val="92D050"/>
                </a:solidFill>
              </a:rPr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5FAEEE-0139-523C-097F-7A6F03FA5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8325"/>
            <a:ext cx="9220200" cy="34194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Waarom energie besparen?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Wat is uw reden?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Stappenplan energiezuinige woning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Energieloket gemeente Raalte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</a:rPr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93997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F6516-64C4-A1FF-771B-EB31812A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0DA7A2-FA19-ED0D-7C35-244A6D00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Waarom energie besparen, wat zijn uw drijfveren?</a:t>
            </a:r>
            <a:r>
              <a:rPr lang="nl-NL" sz="22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Klimaat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Onderhoud woning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Comfort verbeteren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Energieverbruik verminderen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Label verhogen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Waarde verhogen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Woonlasten verlagen</a:t>
            </a:r>
          </a:p>
          <a:p>
            <a:pPr lvl="1"/>
            <a:endParaRPr lang="nl-NL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1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8B35B-F861-24C9-4337-B985D99B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Stappenplan verduurzaming woning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BF689-71CD-FDC1-E1ED-30494076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Huidig energieverbruik 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Gasverbruik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Electra</a:t>
            </a:r>
          </a:p>
          <a:p>
            <a:r>
              <a:rPr lang="nl-NL" sz="2200" dirty="0">
                <a:solidFill>
                  <a:srgbClr val="000000"/>
                </a:solidFill>
              </a:rPr>
              <a:t>Isoleren</a:t>
            </a:r>
          </a:p>
          <a:p>
            <a:r>
              <a:rPr lang="nl-NL" sz="2200" dirty="0">
                <a:solidFill>
                  <a:srgbClr val="000000"/>
                </a:solidFill>
              </a:rPr>
              <a:t>Ventileren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Warmtepompen</a:t>
            </a:r>
          </a:p>
          <a:p>
            <a:r>
              <a:rPr lang="nl-NL" sz="2200" dirty="0">
                <a:solidFill>
                  <a:srgbClr val="000000"/>
                </a:solidFill>
              </a:rPr>
              <a:t>Zonnepanelen</a:t>
            </a:r>
          </a:p>
          <a:p>
            <a:r>
              <a:rPr lang="nl-NL" sz="2200" dirty="0">
                <a:solidFill>
                  <a:srgbClr val="000000"/>
                </a:solidFill>
              </a:rPr>
              <a:t>Zonneboiler</a:t>
            </a:r>
          </a:p>
          <a:p>
            <a:r>
              <a:rPr lang="nl-NL" sz="2200" dirty="0">
                <a:solidFill>
                  <a:srgbClr val="000000"/>
                </a:solidFill>
              </a:rPr>
              <a:t>Subsidie mogelijkheden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7B74C5-FE7D-652D-21E3-4C3DE812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85" y="1385602"/>
            <a:ext cx="3839111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03D96-D301-6FA0-F715-4CE7EDA1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rgbClr val="92D050"/>
                </a:solidFill>
              </a:rPr>
              <a:t>Gasverbruik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626450-9E66-AD99-CA14-E1A78008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Is gasverbruik passend bij woning en gezinssituatie </a:t>
            </a:r>
          </a:p>
          <a:p>
            <a:r>
              <a:rPr lang="nl-NL" sz="2200" dirty="0">
                <a:solidFill>
                  <a:srgbClr val="000000"/>
                </a:solidFill>
              </a:rPr>
              <a:t>Monitoring</a:t>
            </a:r>
          </a:p>
          <a:p>
            <a:r>
              <a:rPr lang="nl-NL" sz="2200" dirty="0">
                <a:solidFill>
                  <a:srgbClr val="000000"/>
                </a:solidFill>
              </a:rPr>
              <a:t>Comfort standen warm water</a:t>
            </a:r>
          </a:p>
          <a:p>
            <a:r>
              <a:rPr lang="nl-NL" sz="2200" dirty="0">
                <a:solidFill>
                  <a:srgbClr val="000000"/>
                </a:solidFill>
              </a:rPr>
              <a:t>Instellingen CV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Elke graad warmer ongeveer 10% meer gas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Thermostaat trapsgewijs verhogen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Zomerstand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Inregelen CV</a:t>
            </a:r>
          </a:p>
          <a:p>
            <a:r>
              <a:rPr lang="nl-NL" sz="2200" dirty="0">
                <a:solidFill>
                  <a:srgbClr val="000000"/>
                </a:solidFill>
              </a:rPr>
              <a:t>Hoeveelheid warm water</a:t>
            </a:r>
          </a:p>
          <a:p>
            <a:endParaRPr lang="nl-NL" dirty="0"/>
          </a:p>
        </p:txBody>
      </p:sp>
      <p:pic>
        <p:nvPicPr>
          <p:cNvPr id="4" name="Afbeelding 3" descr="Afbeelding met elektronica, Elektronisch apparaat, ontvanger, meter&#10;&#10;Automatisch gegenereerde beschrijving">
            <a:extLst>
              <a:ext uri="{FF2B5EF4-FFF2-40B4-BE49-F238E27FC236}">
                <a16:creationId xmlns:a16="http://schemas.microsoft.com/office/drawing/2014/main" id="{38E69168-DCEF-E277-9B93-211ACAE1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15" y="4777999"/>
            <a:ext cx="5041583" cy="1263363"/>
          </a:xfrm>
          <a:prstGeom prst="rect">
            <a:avLst/>
          </a:prstGeom>
        </p:spPr>
      </p:pic>
      <p:pic>
        <p:nvPicPr>
          <p:cNvPr id="5" name="Afbeelding 4" descr="Afbeelding met tekst, Medische apparatuur, overdekt, ontwerp&#10;&#10;Automatisch gegenereerde beschrijving">
            <a:extLst>
              <a:ext uri="{FF2B5EF4-FFF2-40B4-BE49-F238E27FC236}">
                <a16:creationId xmlns:a16="http://schemas.microsoft.com/office/drawing/2014/main" id="{920271E8-5B61-EF4F-94B8-D6ECC5C8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81" y="2160589"/>
            <a:ext cx="2733675" cy="17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3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08E88-2A20-7A7C-3CC2-A143B614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63951" cy="13208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Gemiddelde gasverbruik 2025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661F6104-9E02-067D-C37C-49E779F5C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49" y="2085654"/>
            <a:ext cx="11665151" cy="40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9AA0-80A8-078F-74F1-FA9C624B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Electra 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028B43-396D-08AA-C33F-16511E16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>
                <a:solidFill>
                  <a:srgbClr val="000000"/>
                </a:solidFill>
              </a:rPr>
              <a:t>Is verbruik passend bij woning en gezinssamenstelling?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Monitoring geeft inzicht</a:t>
            </a:r>
          </a:p>
          <a:p>
            <a:r>
              <a:rPr lang="nl-NL" sz="2200" dirty="0">
                <a:solidFill>
                  <a:srgbClr val="000000"/>
                </a:solidFill>
              </a:rPr>
              <a:t>Ledverlichting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Oude mechanische ventilatie units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Oude (extra) koelkasten en vriezers</a:t>
            </a:r>
          </a:p>
          <a:p>
            <a:r>
              <a:rPr lang="nl-NL" sz="2200" dirty="0">
                <a:solidFill>
                  <a:srgbClr val="000000"/>
                </a:solidFill>
              </a:rPr>
              <a:t>Pompen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Vloerverwarming</a:t>
            </a:r>
          </a:p>
          <a:p>
            <a:pPr lvl="1"/>
            <a:r>
              <a:rPr lang="nl-NL" sz="2200" dirty="0">
                <a:solidFill>
                  <a:srgbClr val="000000"/>
                </a:solidFill>
              </a:rPr>
              <a:t>Vijver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 descr="Afbeelding met licht&#10;&#10;Automatisch gegenereerde beschrijving">
            <a:extLst>
              <a:ext uri="{FF2B5EF4-FFF2-40B4-BE49-F238E27FC236}">
                <a16:creationId xmlns:a16="http://schemas.microsoft.com/office/drawing/2014/main" id="{394EA7B5-1240-93D6-53BE-0807C261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55" y="4476383"/>
            <a:ext cx="2151693" cy="19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E192C-1AAE-8FF3-1053-F3910230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035206" cy="13208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rgbClr val="92D050"/>
                </a:solidFill>
              </a:rPr>
              <a:t>Gemiddelde elektriciteitsverbruik 2025</a:t>
            </a:r>
            <a:br>
              <a:rPr lang="nl-NL" sz="4400" b="1" dirty="0">
                <a:solidFill>
                  <a:srgbClr val="92D050"/>
                </a:solidFill>
              </a:rPr>
            </a:br>
            <a:br>
              <a:rPr lang="nl-NL" sz="4400" b="1" dirty="0">
                <a:solidFill>
                  <a:srgbClr val="92D050"/>
                </a:solidFill>
              </a:rPr>
            </a:br>
            <a:br>
              <a:rPr lang="nl-NL" sz="4400" b="1" dirty="0">
                <a:solidFill>
                  <a:srgbClr val="92D050"/>
                </a:solidFill>
              </a:rPr>
            </a:br>
            <a:endParaRPr lang="nl-NL" sz="4400" b="1" dirty="0">
              <a:solidFill>
                <a:srgbClr val="92D05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CDC678-8E45-9D44-03D0-610EA331F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8" y="1976443"/>
            <a:ext cx="11785804" cy="4271956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A77117A-693A-3C9F-4C77-32B3C490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48399"/>
            <a:ext cx="7847541" cy="368157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427</Words>
  <Application>Microsoft Office PowerPoint</Application>
  <PresentationFormat>Breedbeeld</PresentationFormat>
  <Paragraphs>123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Aptos</vt:lpstr>
      <vt:lpstr>Arial</vt:lpstr>
      <vt:lpstr>Trebuchet MS</vt:lpstr>
      <vt:lpstr>Wingdings 3</vt:lpstr>
      <vt:lpstr>Facet</vt:lpstr>
      <vt:lpstr>Maak je woning energiezuinig </vt:lpstr>
      <vt:lpstr>Frank Elders</vt:lpstr>
      <vt:lpstr>Inhoud</vt:lpstr>
      <vt:lpstr>Waarom?</vt:lpstr>
      <vt:lpstr>Stappenplan verduurzaming woning</vt:lpstr>
      <vt:lpstr>Gasverbruik</vt:lpstr>
      <vt:lpstr>Gemiddelde gasverbruik 2025</vt:lpstr>
      <vt:lpstr>Electra verbruik</vt:lpstr>
      <vt:lpstr>Gemiddelde elektriciteitsverbruik 2025   </vt:lpstr>
      <vt:lpstr>Isoleren</vt:lpstr>
      <vt:lpstr>Minimale isolatiewaardes per bouwjaar</vt:lpstr>
      <vt:lpstr>Ventileren, gezond binnenklimaat</vt:lpstr>
      <vt:lpstr>All electric/ (hybride) warmtepompen</vt:lpstr>
      <vt:lpstr>Zonneboiler</vt:lpstr>
      <vt:lpstr>Zonnepanelen</vt:lpstr>
      <vt:lpstr>Subsidie mogelijkheden</vt:lpstr>
      <vt:lpstr>Energieloket Raalte</vt:lpstr>
      <vt:lpstr>Tot 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je woning energiezuinig </dc:title>
  <dc:creator>Frank Elders</dc:creator>
  <cp:lastModifiedBy>Petra van Hoorn | GePeCa</cp:lastModifiedBy>
  <cp:revision>12</cp:revision>
  <dcterms:created xsi:type="dcterms:W3CDTF">2025-09-23T08:50:44Z</dcterms:created>
  <dcterms:modified xsi:type="dcterms:W3CDTF">2025-10-16T17:00:04Z</dcterms:modified>
</cp:coreProperties>
</file>